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92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55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12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8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7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1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16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1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0A2159-72D7-4EE3-BE2F-92F1E52FF81B}" type="datetimeFigureOut">
              <a:rPr lang="nl-NL" smtClean="0"/>
              <a:pPr/>
              <a:t>27-12-2017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0AE5-3A04-4B20-B433-F9EF307709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23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Voorlichting, advies en instructie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4000" b="1" dirty="0" smtClean="0"/>
              <a:t>LES 4</a:t>
            </a:r>
          </a:p>
          <a:p>
            <a:r>
              <a:rPr lang="nl-NL" sz="4000" b="1" dirty="0" smtClean="0"/>
              <a:t>HK. 5 Zelfredzaamheid en zelfmanagement</a:t>
            </a:r>
          </a:p>
          <a:p>
            <a:r>
              <a:rPr lang="nl-NL" sz="4000" b="1" dirty="0" smtClean="0"/>
              <a:t>HK. 7 Regelgeving en financiering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7482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HK 7. </a:t>
            </a:r>
            <a:r>
              <a:rPr lang="nl-NL" b="1" dirty="0"/>
              <a:t>R</a:t>
            </a:r>
            <a:r>
              <a:rPr lang="nl-NL" b="1" dirty="0" smtClean="0"/>
              <a:t>egelgeving en financiering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5127" y="1444336"/>
            <a:ext cx="10515600" cy="534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u="sng" dirty="0" smtClean="0"/>
              <a:t>Opdracht 1</a:t>
            </a:r>
            <a:r>
              <a:rPr lang="nl-NL" sz="3200" b="1" dirty="0" smtClean="0"/>
              <a:t>: Wie </a:t>
            </a:r>
            <a:r>
              <a:rPr lang="nl-NL" sz="3200" b="1" dirty="0" smtClean="0"/>
              <a:t>kent ze nog</a:t>
            </a:r>
            <a:r>
              <a:rPr lang="nl-NL" sz="3200" b="1" dirty="0" smtClean="0"/>
              <a:t>? Verklaar de afkortingen of wat ze betekenen</a:t>
            </a:r>
            <a:endParaRPr lang="nl-NL" sz="3200" b="1" dirty="0" smtClean="0"/>
          </a:p>
          <a:p>
            <a:r>
              <a:rPr lang="nl-NL" sz="3200" dirty="0" smtClean="0"/>
              <a:t>WGBO, </a:t>
            </a:r>
            <a:r>
              <a:rPr lang="nl-NL" sz="3200" dirty="0" smtClean="0"/>
              <a:t>BIG en </a:t>
            </a:r>
            <a:r>
              <a:rPr lang="nl-NL" sz="3200" dirty="0" smtClean="0"/>
              <a:t>BOPZ</a:t>
            </a:r>
          </a:p>
          <a:p>
            <a:r>
              <a:rPr lang="nl-NL" sz="3200" dirty="0" smtClean="0"/>
              <a:t>Klachtrecht:</a:t>
            </a:r>
          </a:p>
          <a:p>
            <a:r>
              <a:rPr lang="nl-NL" sz="3200" dirty="0" smtClean="0"/>
              <a:t>LIZ</a:t>
            </a:r>
            <a:r>
              <a:rPr lang="nl-NL" sz="3200" dirty="0" smtClean="0"/>
              <a:t>, WMO, Jeugdwet, Zorgverzekeringswet</a:t>
            </a:r>
          </a:p>
          <a:p>
            <a:r>
              <a:rPr lang="nl-NL" sz="3200" dirty="0" smtClean="0"/>
              <a:t>ARBO wet:</a:t>
            </a:r>
          </a:p>
          <a:p>
            <a:r>
              <a:rPr lang="nl-NL" sz="3200" dirty="0" smtClean="0"/>
              <a:t>WIA</a:t>
            </a:r>
            <a:r>
              <a:rPr lang="nl-NL" sz="3200" dirty="0" smtClean="0"/>
              <a:t>: </a:t>
            </a:r>
          </a:p>
          <a:p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Opdracht 2: Kennisquiz</a:t>
            </a:r>
            <a:r>
              <a:rPr lang="nl-NL" b="1" dirty="0"/>
              <a:t>: middelen en maatregelen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5191" y="1028541"/>
            <a:ext cx="10515600" cy="57567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1</a:t>
            </a:r>
            <a:r>
              <a:rPr lang="nl-NL" sz="3200" dirty="0"/>
              <a:t>. Bij hoeveel procent van de bewoners in verpleeg- en verzorgingshuizen wordt een vorm van vrijheidsbeperking toegepast?</a:t>
            </a:r>
          </a:p>
          <a:p>
            <a:pPr marL="0" indent="0">
              <a:buNone/>
            </a:pPr>
            <a:r>
              <a:rPr lang="nl-NL" sz="3200" dirty="0"/>
              <a:t>A 27 procent.</a:t>
            </a:r>
          </a:p>
          <a:p>
            <a:pPr marL="0" indent="0">
              <a:buNone/>
            </a:pPr>
            <a:r>
              <a:rPr lang="nl-NL" sz="3200" dirty="0"/>
              <a:t>B 47 procent.</a:t>
            </a:r>
          </a:p>
          <a:p>
            <a:pPr marL="0" indent="0">
              <a:buNone/>
            </a:pPr>
            <a:r>
              <a:rPr lang="nl-NL" sz="3200" dirty="0"/>
              <a:t>C 67 procent.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2. Het vastbinden van cliënten vermindert het valrisico.</a:t>
            </a:r>
          </a:p>
          <a:p>
            <a:pPr marL="0" indent="0">
              <a:buNone/>
            </a:pPr>
            <a:r>
              <a:rPr lang="nl-NL" sz="3200" dirty="0"/>
              <a:t>A Dat is waar.</a:t>
            </a:r>
          </a:p>
          <a:p>
            <a:pPr marL="0" indent="0">
              <a:buNone/>
            </a:pPr>
            <a:r>
              <a:rPr lang="nl-NL" sz="3200" dirty="0"/>
              <a:t>B Dat is niet waar.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3. Middelen of maatregelen kunnen (tijdelijk) worden ingezet zonder akkoord van de cliënt of vertegenwoordiger.</a:t>
            </a:r>
          </a:p>
          <a:p>
            <a:pPr marL="0" indent="0">
              <a:buNone/>
            </a:pPr>
            <a:r>
              <a:rPr lang="nl-NL" sz="3200" dirty="0"/>
              <a:t>A Dat is waar.</a:t>
            </a:r>
          </a:p>
          <a:p>
            <a:pPr marL="0" indent="0">
              <a:buNone/>
            </a:pPr>
            <a:r>
              <a:rPr lang="nl-NL" sz="3200" dirty="0"/>
              <a:t>B Dat is niet waar.</a:t>
            </a:r>
          </a:p>
          <a:p>
            <a:pPr marL="0" indent="0">
              <a:buNone/>
            </a:pP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8318" y="311727"/>
            <a:ext cx="10515600" cy="63696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200" dirty="0" smtClean="0"/>
              <a:t>4</a:t>
            </a:r>
            <a:r>
              <a:rPr lang="nl-NL" sz="3200" dirty="0"/>
              <a:t>. Wat is de juiste volgorde van stappen bij het inzetten van een middel of maatregel?</a:t>
            </a:r>
          </a:p>
          <a:p>
            <a:pPr marL="0" indent="0">
              <a:buNone/>
            </a:pPr>
            <a:r>
              <a:rPr lang="nl-NL" sz="3200" dirty="0"/>
              <a:t>A Constateren - toestemming - voorbereiden - toepassen – evaluatie.</a:t>
            </a:r>
          </a:p>
          <a:p>
            <a:pPr marL="0" indent="0">
              <a:buNone/>
            </a:pPr>
            <a:r>
              <a:rPr lang="nl-NL" sz="3200" dirty="0"/>
              <a:t>B Constateren - voorbereiden - toestemming - evaluatie – toepassen.</a:t>
            </a:r>
          </a:p>
          <a:p>
            <a:pPr marL="0" indent="0">
              <a:buNone/>
            </a:pPr>
            <a:r>
              <a:rPr lang="nl-NL" sz="3200" dirty="0"/>
              <a:t>C Constateren - voorbereiden - toestemming - toepassen – evaluatie.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5. Wat gebeurt er met een ingezet middel na verzet?</a:t>
            </a:r>
          </a:p>
          <a:p>
            <a:pPr marL="0" indent="0">
              <a:buNone/>
            </a:pPr>
            <a:r>
              <a:rPr lang="nl-NL" sz="3200" dirty="0"/>
              <a:t>A Iedere eerder gegeven toestemming vervalt.</a:t>
            </a:r>
          </a:p>
          <a:p>
            <a:pPr marL="0" indent="0">
              <a:buNone/>
            </a:pPr>
            <a:r>
              <a:rPr lang="nl-NL" sz="3200" dirty="0"/>
              <a:t>B Iedere eerder gegeven toestemming vervalt na instemming van een derde.</a:t>
            </a:r>
          </a:p>
          <a:p>
            <a:pPr marL="0" indent="0">
              <a:buNone/>
            </a:pPr>
            <a:r>
              <a:rPr lang="nl-NL" sz="3200" dirty="0"/>
              <a:t>C Iedere eerder gegeven toestemming wordt voortgezet en vervalt niet na instemming van een derde.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6. Maatregelen en middelen kunnen niet alleen </a:t>
            </a:r>
            <a:r>
              <a:rPr lang="nl-NL" sz="3200" dirty="0" err="1"/>
              <a:t>vrijheidsbeperkend</a:t>
            </a:r>
            <a:r>
              <a:rPr lang="nl-NL" sz="3200" dirty="0"/>
              <a:t>, maar ook </a:t>
            </a:r>
            <a:r>
              <a:rPr lang="nl-NL" sz="3200" dirty="0" err="1"/>
              <a:t>vrijheidsverruimend</a:t>
            </a:r>
            <a:r>
              <a:rPr lang="nl-NL" sz="3200" dirty="0"/>
              <a:t> werken.</a:t>
            </a:r>
          </a:p>
          <a:p>
            <a:pPr marL="0" indent="0">
              <a:buNone/>
            </a:pPr>
            <a:r>
              <a:rPr lang="nl-NL" sz="3200" dirty="0"/>
              <a:t>A Dat is waar.</a:t>
            </a:r>
          </a:p>
          <a:p>
            <a:pPr marL="0" indent="0">
              <a:buNone/>
            </a:pPr>
            <a:r>
              <a:rPr lang="nl-NL" sz="3200" dirty="0"/>
              <a:t>B Dat is niet waar.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7. Bij verzet is:</a:t>
            </a:r>
          </a:p>
          <a:p>
            <a:pPr marL="0" indent="0">
              <a:buNone/>
            </a:pPr>
            <a:r>
              <a:rPr lang="nl-NL" sz="3200" dirty="0"/>
              <a:t>A. De wens van de cliënt leidend.</a:t>
            </a:r>
          </a:p>
          <a:p>
            <a:pPr marL="0" indent="0">
              <a:buNone/>
            </a:pPr>
            <a:r>
              <a:rPr lang="nl-NL" sz="3200" dirty="0"/>
              <a:t>B. De wens van de familie leidend.</a:t>
            </a:r>
          </a:p>
          <a:p>
            <a:pPr marL="0" indent="0">
              <a:buNone/>
            </a:pP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HK5. Zelfredzaamheid en zelfmanagement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Tertiaire preventie:</a:t>
            </a:r>
          </a:p>
          <a:p>
            <a:pPr lvl="1"/>
            <a:r>
              <a:rPr lang="nl-NL" dirty="0"/>
              <a:t>Wanneer iemand al getroffen is door ziekte</a:t>
            </a:r>
          </a:p>
          <a:p>
            <a:pPr lvl="1"/>
            <a:r>
              <a:rPr lang="nl-NL" dirty="0"/>
              <a:t>Maatregelen nemen om erger te voorkomen</a:t>
            </a:r>
          </a:p>
          <a:p>
            <a:endParaRPr lang="nl-NL" sz="3200" dirty="0" smtClean="0"/>
          </a:p>
          <a:p>
            <a:r>
              <a:rPr lang="nl-NL" sz="3200" dirty="0" smtClean="0"/>
              <a:t>Zelfredzaamheid:</a:t>
            </a:r>
          </a:p>
          <a:p>
            <a:pPr lvl="1"/>
            <a:r>
              <a:rPr lang="nl-NL" dirty="0"/>
              <a:t>Het gezonde deel stimuleren tot zelfzorg! </a:t>
            </a:r>
          </a:p>
          <a:p>
            <a:pPr lvl="1"/>
            <a:endParaRPr lang="nl-NL" dirty="0" smtClean="0"/>
          </a:p>
          <a:p>
            <a:r>
              <a:rPr lang="nl-NL" sz="3200" dirty="0" smtClean="0"/>
              <a:t>Zelfmanagement:</a:t>
            </a:r>
          </a:p>
          <a:p>
            <a:pPr lvl="1"/>
            <a:r>
              <a:rPr lang="nl-NL" dirty="0" smtClean="0"/>
              <a:t>Actief blijven in eigen ziekteproces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Signaleren van gezondheidsproblemen door zorgverlener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Alert zijn:</a:t>
            </a:r>
          </a:p>
          <a:p>
            <a:pPr lvl="1"/>
            <a:r>
              <a:rPr lang="nl-NL" dirty="0" smtClean="0"/>
              <a:t>Geïndiceerd en niet geïndiceerd (vitale functies altijd controleren)</a:t>
            </a:r>
          </a:p>
          <a:p>
            <a:r>
              <a:rPr lang="nl-NL" sz="3200" dirty="0" smtClean="0"/>
              <a:t>Lichamelijke reacties</a:t>
            </a:r>
          </a:p>
          <a:p>
            <a:pPr lvl="1"/>
            <a:r>
              <a:rPr lang="nl-NL" dirty="0" smtClean="0"/>
              <a:t>Pijn?</a:t>
            </a:r>
          </a:p>
          <a:p>
            <a:r>
              <a:rPr lang="nl-NL" sz="3200" dirty="0" smtClean="0"/>
              <a:t>Psychische reacties</a:t>
            </a:r>
          </a:p>
          <a:p>
            <a:pPr lvl="1"/>
            <a:r>
              <a:rPr lang="nl-NL" dirty="0" smtClean="0"/>
              <a:t>Angst, wantrouwen en achterdocht, depressiviteit</a:t>
            </a:r>
          </a:p>
          <a:p>
            <a:r>
              <a:rPr lang="nl-NL" sz="3200" dirty="0" smtClean="0"/>
              <a:t>Maatschappelijke gevolgen</a:t>
            </a: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Omgaan met beperkingen en handicaps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Tertiair:</a:t>
            </a:r>
          </a:p>
          <a:p>
            <a:r>
              <a:rPr lang="nl-NL" sz="3200" dirty="0" smtClean="0"/>
              <a:t>Angstreductie </a:t>
            </a:r>
          </a:p>
          <a:p>
            <a:r>
              <a:rPr lang="nl-NL" sz="3200" dirty="0"/>
              <a:t>V</a:t>
            </a:r>
            <a:r>
              <a:rPr lang="nl-NL" sz="3200" dirty="0" smtClean="0"/>
              <a:t>oorlichting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Revalidatie en acceptatieproces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5127" y="1517073"/>
            <a:ext cx="10844646" cy="5205845"/>
          </a:xfrm>
        </p:spPr>
        <p:txBody>
          <a:bodyPr>
            <a:normAutofit lnSpcReduction="10000"/>
          </a:bodyPr>
          <a:lstStyle/>
          <a:p>
            <a:r>
              <a:rPr lang="nl-NL" sz="3200" dirty="0" smtClean="0"/>
              <a:t>Rouwfases doorlopen (</a:t>
            </a:r>
            <a:r>
              <a:rPr lang="nl-NL" sz="3200" dirty="0" err="1" smtClean="0"/>
              <a:t>K</a:t>
            </a:r>
            <a:r>
              <a:rPr lang="nl-NL" sz="3200" dirty="0" err="1"/>
              <a:t>ü</a:t>
            </a:r>
            <a:r>
              <a:rPr lang="nl-NL" sz="3200" dirty="0" err="1" smtClean="0"/>
              <a:t>bler</a:t>
            </a:r>
            <a:r>
              <a:rPr lang="nl-NL" sz="3200" dirty="0" smtClean="0"/>
              <a:t> </a:t>
            </a:r>
            <a:r>
              <a:rPr lang="nl-NL" sz="3200" dirty="0"/>
              <a:t>R</a:t>
            </a:r>
            <a:r>
              <a:rPr lang="nl-NL" sz="3200" dirty="0" smtClean="0"/>
              <a:t>oss) voor het acceptatieproces</a:t>
            </a:r>
          </a:p>
          <a:p>
            <a:pPr lvl="1"/>
            <a:r>
              <a:rPr lang="nl-NL" dirty="0" smtClean="0"/>
              <a:t>Ongeloof en ontkenning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oosheid</a:t>
            </a:r>
          </a:p>
          <a:p>
            <a:pPr lvl="1"/>
            <a:r>
              <a:rPr lang="nl-NL" dirty="0" smtClean="0"/>
              <a:t>Onderhandelen</a:t>
            </a:r>
          </a:p>
          <a:p>
            <a:pPr lvl="1"/>
            <a:r>
              <a:rPr lang="nl-NL" dirty="0" smtClean="0"/>
              <a:t>Verdriet</a:t>
            </a:r>
          </a:p>
          <a:p>
            <a:pPr lvl="1"/>
            <a:r>
              <a:rPr lang="nl-NL" dirty="0"/>
              <a:t>A</a:t>
            </a:r>
            <a:r>
              <a:rPr lang="nl-NL" dirty="0" smtClean="0"/>
              <a:t>cceptatie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Taak zorgverlener:</a:t>
            </a:r>
          </a:p>
          <a:p>
            <a:pPr lvl="1"/>
            <a:r>
              <a:rPr lang="nl-NL" dirty="0" smtClean="0"/>
              <a:t>Bewust maken van het ”probleem”</a:t>
            </a:r>
          </a:p>
          <a:p>
            <a:pPr lvl="1"/>
            <a:r>
              <a:rPr lang="nl-NL" dirty="0" smtClean="0"/>
              <a:t>VIA zo geven zodat de zorgvrager de behandeling accepteert, maar niet afhankelijk wordt</a:t>
            </a:r>
          </a:p>
          <a:p>
            <a:pPr lvl="1"/>
            <a:r>
              <a:rPr lang="nl-NL" dirty="0" smtClean="0"/>
              <a:t>Gerichte instructie zodat zorgvrager zoveel mogelijk zelf de regie in handen kan houden en zo bijdragen aan het herstel</a:t>
            </a:r>
          </a:p>
          <a:p>
            <a:pPr lvl="1"/>
            <a:r>
              <a:rPr lang="nl-NL" dirty="0" smtClean="0"/>
              <a:t>Richten op eigen verantwoordelijkheden van de zorgvrager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Hospitalisatie (opname in een ziekenhuis)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Wanneer mensen langdurig moeten worden opgenomen</a:t>
            </a:r>
          </a:p>
          <a:p>
            <a:r>
              <a:rPr lang="nl-NL" sz="3200" dirty="0" smtClean="0"/>
              <a:t>Gevaar voor gewenning aan de gewoontes van de instelling, wat betreft op het uit handen nemen van de (zelf)zorg door de omstandigheden.</a:t>
            </a:r>
          </a:p>
          <a:p>
            <a:r>
              <a:rPr lang="nl-NL" sz="3200" dirty="0" smtClean="0"/>
              <a:t>Zorgverleners kunnen dit voorkomen door:</a:t>
            </a:r>
          </a:p>
          <a:p>
            <a:pPr lvl="1"/>
            <a:r>
              <a:rPr lang="nl-NL" dirty="0" smtClean="0"/>
              <a:t>Gericht te blijven op de eigen regie en zelfredzaamheid van de zorgvrager</a:t>
            </a:r>
          </a:p>
          <a:p>
            <a:pPr lvl="1"/>
            <a:endParaRPr lang="nl-NL" dirty="0" smtClean="0"/>
          </a:p>
          <a:p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PGB, Hulpmiddelen en </a:t>
            </a:r>
            <a:r>
              <a:rPr lang="nl-NL" b="1" dirty="0" err="1" smtClean="0"/>
              <a:t>Domotica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 smtClean="0"/>
              <a:t>PGB: persoonsgebonden budget zodat mensen zelf hun zorg kunnen inkopen</a:t>
            </a:r>
          </a:p>
          <a:p>
            <a:endParaRPr lang="nl-NL" sz="3200" dirty="0"/>
          </a:p>
          <a:p>
            <a:r>
              <a:rPr lang="nl-NL" sz="3200" dirty="0" smtClean="0"/>
              <a:t>Hulmiddelen: rolstoelen, protheses, hoortoestellen, …</a:t>
            </a:r>
          </a:p>
          <a:p>
            <a:endParaRPr lang="nl-NL" sz="3200" dirty="0"/>
          </a:p>
          <a:p>
            <a:r>
              <a:rPr lang="nl-NL" sz="3200" dirty="0" err="1" smtClean="0"/>
              <a:t>Domotica</a:t>
            </a:r>
            <a:r>
              <a:rPr lang="nl-NL" sz="3200" dirty="0"/>
              <a:t>: </a:t>
            </a:r>
            <a:r>
              <a:rPr lang="nl-NL" sz="3200" dirty="0" smtClean="0"/>
              <a:t>een samentrekking </a:t>
            </a:r>
            <a:r>
              <a:rPr lang="nl-NL" sz="3200" dirty="0"/>
              <a:t>van het Latijnse woord </a:t>
            </a:r>
            <a:r>
              <a:rPr lang="nl-NL" sz="3200" dirty="0" err="1"/>
              <a:t>domus</a:t>
            </a:r>
            <a:r>
              <a:rPr lang="nl-NL" sz="3200" dirty="0"/>
              <a:t> (huis) en informatica, telematica en robotica. Een synoniem van </a:t>
            </a:r>
            <a:r>
              <a:rPr lang="nl-NL" sz="3200" dirty="0" err="1"/>
              <a:t>domotica</a:t>
            </a:r>
            <a:r>
              <a:rPr lang="nl-NL" sz="3200" dirty="0"/>
              <a:t> is </a:t>
            </a:r>
            <a:r>
              <a:rPr lang="nl-NL" sz="3200" b="1" u="sng" dirty="0"/>
              <a:t>huisautomatisering</a:t>
            </a:r>
            <a:r>
              <a:rPr lang="nl-NL" sz="3200" dirty="0"/>
              <a:t> en dit komt ook tot uiting in de definitie: 'De integratie van technologie en diensten ten behoeve van een betere kwaliteit van wonen en leven.'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50" cy="4286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4" y="4286250"/>
            <a:ext cx="11290945" cy="25717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0"/>
            <a:ext cx="7706007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9" y="-28575"/>
            <a:ext cx="10016836" cy="688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TM02900722[[fn=Ion-directiekamer]]</Template>
  <TotalTime>206</TotalTime>
  <Words>579</Words>
  <Application>Microsoft Office PowerPoint</Application>
  <PresentationFormat>Breedbeeld</PresentationFormat>
  <Paragraphs>88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 2</vt:lpstr>
      <vt:lpstr>HDOfficeLightV0</vt:lpstr>
      <vt:lpstr>Voorlichting, advies en instructie</vt:lpstr>
      <vt:lpstr>HK5. Zelfredzaamheid en zelfmanagement</vt:lpstr>
      <vt:lpstr>Signaleren van gezondheidsproblemen door zorgverlener</vt:lpstr>
      <vt:lpstr>Omgaan met beperkingen en handicaps</vt:lpstr>
      <vt:lpstr>Revalidatie en acceptatieproces</vt:lpstr>
      <vt:lpstr>Hospitalisatie (opname in een ziekenhuis)</vt:lpstr>
      <vt:lpstr>PGB, Hulpmiddelen en Domotica</vt:lpstr>
      <vt:lpstr>PowerPoint-presentatie</vt:lpstr>
      <vt:lpstr>PowerPoint-presentatie</vt:lpstr>
      <vt:lpstr>HK 7. Regelgeving en financiering</vt:lpstr>
      <vt:lpstr>Opdracht 2: Kennisquiz: middelen en maatregelen </vt:lpstr>
      <vt:lpstr>PowerPoint-presentatie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Voorlichting, advies en instructie</dc:title>
  <dc:creator>Pol-Bekkering, Ingrid</dc:creator>
  <cp:lastModifiedBy>Pol-Bekkering, Ingrid</cp:lastModifiedBy>
  <cp:revision>22</cp:revision>
  <dcterms:created xsi:type="dcterms:W3CDTF">2016-11-10T10:49:33Z</dcterms:created>
  <dcterms:modified xsi:type="dcterms:W3CDTF">2017-12-27T18:38:47Z</dcterms:modified>
</cp:coreProperties>
</file>